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iP/c5h9Do18f0LhMY43Z9If6kZ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customschemas.google.com/relationships/presentationmetadata" Target="meta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b7f7f63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b7f7f63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f2b7f7f63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b313f4897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cb313f4897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cb313f4897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b313f4897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cb313f4897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cb313f4897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b7f7f63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2b7f7f63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f2b7f7f632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1400de61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1400de61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f1400de611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1400de61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1400de61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count if value remains the same</a:t>
            </a:r>
            <a:endParaRPr/>
          </a:p>
        </p:txBody>
      </p:sp>
      <p:sp>
        <p:nvSpPr>
          <p:cNvPr id="202" name="Google Shape;202;gf1400de611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1400de61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1400de61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count if value remains the same</a:t>
            </a:r>
            <a:endParaRPr/>
          </a:p>
        </p:txBody>
      </p:sp>
      <p:sp>
        <p:nvSpPr>
          <p:cNvPr id="209" name="Google Shape;209;gf1400de611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b313f4897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cb313f4897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b313f4897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cb313f4897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cb313f4897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1400de61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1400de61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f1400de611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b313f4897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cb313f4897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cb313f4897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313f4897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b313f4897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cb313f4897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08d67452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08d67452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f08d67452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b313f4897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cb313f4897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cb313f4897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597519329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597519329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f597519329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597519329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597519329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f597519329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59751932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59751932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f59751932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9054f8f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9054f8f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f9054f8f7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9054f8f7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9054f8f7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9054f8f7c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b313f4897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b313f4897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cb313f4897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1400de61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1400de61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f1400de61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1400de611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1400de611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f1400de611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1400de611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1400de611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f1400de611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00ee6abf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00ee6abf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f00ee6abf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1400de611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1400de611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f1400de611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b313f489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b313f489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cb313f489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1400de611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1400de611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f1400de611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1400de611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1400de611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f1400de611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1400de611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1400de611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f1400de611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1400de611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1400de611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f1400de611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1400de611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1400de611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f1400de611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2d663aaf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2d663aaf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2d663aaf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08d67452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08d67452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f08d67452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2b7f7f63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f2b7f7f63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f2b7f7f63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2b7f7f63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2b7f7f63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f2b7f7f63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Top: Absolute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Bottom: Difference between assumption test and using proxy metadata for both assumptions (1</a:t>
            </a:r>
            <a:r>
              <a:rPr baseline="30000" lang="en-US"/>
              <a:t>st</a:t>
            </a:r>
            <a:r>
              <a:rPr lang="en-US"/>
              <a:t> column)</a:t>
            </a:r>
            <a:endParaRPr/>
          </a:p>
        </p:txBody>
      </p:sp>
      <p:sp>
        <p:nvSpPr>
          <p:cNvPr id="557" name="Google Shape;55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 values: check from arcgis output</a:t>
            </a:r>
            <a:endParaRPr/>
          </a:p>
        </p:txBody>
      </p:sp>
      <p:sp>
        <p:nvSpPr>
          <p:cNvPr id="582" name="Google Shape;58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Colors based on HC cluster # so will change to better distinguish neighboring clusters (pacific South America and Antarctica / 2 in Australasia) </a:t>
            </a:r>
            <a:endParaRPr/>
          </a:p>
        </p:txBody>
      </p:sp>
      <p:sp>
        <p:nvSpPr>
          <p:cNvPr id="589" name="Google Shape;5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1400de61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1400de61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f1400de611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2b7f7f63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2b7f7f63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2b7f7f632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4a4f667f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4a4f667f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f4a4f667f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d663aaf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2d663aaf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2d663aaf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5.png"/><Relationship Id="rId4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10" Type="http://schemas.openxmlformats.org/officeDocument/2006/relationships/image" Target="../media/image47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7.jpg"/><Relationship Id="rId7" Type="http://schemas.openxmlformats.org/officeDocument/2006/relationships/image" Target="../media/image12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b7f7f632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Regional Patterns in M</a:t>
            </a:r>
            <a:r>
              <a:rPr lang="en-US"/>
              <a:t>illennial</a:t>
            </a:r>
            <a:r>
              <a:rPr lang="en-US"/>
              <a:t> Scale Trends of Holocene Hydroclimate</a:t>
            </a:r>
            <a:endParaRPr/>
          </a:p>
        </p:txBody>
      </p:sp>
      <p:pic>
        <p:nvPicPr>
          <p:cNvPr id="90" name="Google Shape;90;gf2b7f7f63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38" y="1493051"/>
            <a:ext cx="9080525" cy="53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cb313f4897_0_139"/>
          <p:cNvPicPr preferRelativeResize="0"/>
          <p:nvPr/>
        </p:nvPicPr>
        <p:blipFill rotWithShape="1">
          <a:blip r:embed="rId3">
            <a:alphaModFix/>
          </a:blip>
          <a:srcRect b="9951" l="18865" r="29518" t="11444"/>
          <a:stretch/>
        </p:blipFill>
        <p:spPr>
          <a:xfrm>
            <a:off x="1592712" y="0"/>
            <a:ext cx="900657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cb313f4897_0_129"/>
          <p:cNvPicPr preferRelativeResize="0"/>
          <p:nvPr/>
        </p:nvPicPr>
        <p:blipFill rotWithShape="1">
          <a:blip r:embed="rId3">
            <a:alphaModFix/>
          </a:blip>
          <a:srcRect b="9951" l="18865" r="29518" t="11690"/>
          <a:stretch/>
        </p:blipFill>
        <p:spPr>
          <a:xfrm>
            <a:off x="1578425" y="0"/>
            <a:ext cx="90351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f2b7f7f63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2900"/>
            <a:ext cx="11887201" cy="495106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gf2b7f7f632_0_28"/>
          <p:cNvSpPr txBox="1"/>
          <p:nvPr>
            <p:ph type="title"/>
          </p:nvPr>
        </p:nvSpPr>
        <p:spPr>
          <a:xfrm>
            <a:off x="2769450" y="265425"/>
            <a:ext cx="6653100" cy="806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Number of Records over time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f1400de61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gf1400de611_0_94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length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(median=10,300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mean=9,200)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f1400de611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gf1400de611_0_100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</a:t>
            </a:r>
            <a:r>
              <a:rPr lang="en-US" sz="3000"/>
              <a:t>resolution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(median=120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mean=310)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f1400de611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5" y="152400"/>
            <a:ext cx="10651551" cy="655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gf1400de611_0_108"/>
          <p:cNvSpPr txBox="1"/>
          <p:nvPr>
            <p:ph type="title"/>
          </p:nvPr>
        </p:nvSpPr>
        <p:spPr>
          <a:xfrm>
            <a:off x="2286000" y="762000"/>
            <a:ext cx="2911200" cy="16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Histogram of record resolution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(median=120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mean=484)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b="8893" l="12237" r="28499" t="7044"/>
          <a:stretch/>
        </p:blipFill>
        <p:spPr>
          <a:xfrm>
            <a:off x="1261313" y="0"/>
            <a:ext cx="96693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cb313f4897_0_146"/>
          <p:cNvPicPr preferRelativeResize="0"/>
          <p:nvPr/>
        </p:nvPicPr>
        <p:blipFill rotWithShape="1">
          <a:blip r:embed="rId3">
            <a:alphaModFix/>
          </a:blip>
          <a:srcRect b="8893" l="12237" r="28503" t="7044"/>
          <a:stretch/>
        </p:blipFill>
        <p:spPr>
          <a:xfrm>
            <a:off x="1261313" y="0"/>
            <a:ext cx="96693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0" y="681039"/>
            <a:ext cx="9938995" cy="58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"/>
          <p:cNvSpPr txBox="1"/>
          <p:nvPr>
            <p:ph type="title"/>
          </p:nvPr>
        </p:nvSpPr>
        <p:spPr>
          <a:xfrm>
            <a:off x="1940100" y="4830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Number of proxy records within each IPCC region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b313f4897_0_157"/>
          <p:cNvSpPr txBox="1"/>
          <p:nvPr>
            <p:ph type="title"/>
          </p:nvPr>
        </p:nvSpPr>
        <p:spPr>
          <a:xfrm>
            <a:off x="1940100" y="2271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Typical composite method using z scores </a:t>
            </a:r>
            <a:endParaRPr sz="3000"/>
          </a:p>
        </p:txBody>
      </p:sp>
      <p:sp>
        <p:nvSpPr>
          <p:cNvPr id="236" name="Google Shape;236;gcb313f4897_0_157"/>
          <p:cNvSpPr txBox="1"/>
          <p:nvPr/>
        </p:nvSpPr>
        <p:spPr>
          <a:xfrm>
            <a:off x="361525" y="1687725"/>
            <a:ext cx="15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on different values scales (precip mm/a vs d18O)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cb313f4897_0_157"/>
          <p:cNvSpPr txBox="1"/>
          <p:nvPr/>
        </p:nvSpPr>
        <p:spPr>
          <a:xfrm>
            <a:off x="10421200" y="1687725"/>
            <a:ext cx="15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Subtract mean and divide by standard deviation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gcb313f4897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01" y="938825"/>
            <a:ext cx="8311800" cy="570963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cb313f4897_0_157"/>
          <p:cNvSpPr/>
          <p:nvPr/>
        </p:nvSpPr>
        <p:spPr>
          <a:xfrm>
            <a:off x="1979100" y="9335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cb313f4897_0_157"/>
          <p:cNvSpPr/>
          <p:nvPr/>
        </p:nvSpPr>
        <p:spPr>
          <a:xfrm>
            <a:off x="6013500" y="9335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cb313f4897_0_157"/>
          <p:cNvSpPr/>
          <p:nvPr/>
        </p:nvSpPr>
        <p:spPr>
          <a:xfrm>
            <a:off x="1879825" y="37901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cb313f4897_0_157"/>
          <p:cNvSpPr/>
          <p:nvPr/>
        </p:nvSpPr>
        <p:spPr>
          <a:xfrm>
            <a:off x="6013500" y="3790150"/>
            <a:ext cx="4238400" cy="285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1400de611_0_24"/>
          <p:cNvSpPr txBox="1"/>
          <p:nvPr>
            <p:ph type="title"/>
          </p:nvPr>
        </p:nvSpPr>
        <p:spPr>
          <a:xfrm>
            <a:off x="2588250" y="272025"/>
            <a:ext cx="7015500" cy="78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Hydroclimate research follows Temp12k</a:t>
            </a:r>
            <a:endParaRPr sz="3000"/>
          </a:p>
        </p:txBody>
      </p:sp>
      <p:pic>
        <p:nvPicPr>
          <p:cNvPr id="97" name="Google Shape;97;gf1400de61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83148"/>
            <a:ext cx="4634564" cy="47733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f1400de611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575" y="1383148"/>
            <a:ext cx="5328213" cy="477330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313f4897_0_186"/>
          <p:cNvSpPr txBox="1"/>
          <p:nvPr>
            <p:ph type="title"/>
          </p:nvPr>
        </p:nvSpPr>
        <p:spPr>
          <a:xfrm>
            <a:off x="1940100" y="227150"/>
            <a:ext cx="8311800" cy="549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Composite R Code</a:t>
            </a:r>
            <a:endParaRPr sz="3000"/>
          </a:p>
        </p:txBody>
      </p:sp>
      <p:pic>
        <p:nvPicPr>
          <p:cNvPr id="249" name="Google Shape;249;gcb313f4897_0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00" y="938824"/>
            <a:ext cx="8311800" cy="57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cb313f4897_0_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188" y="2171737"/>
            <a:ext cx="7439626" cy="3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cb313f4897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cb313f4897_0_119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data by region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f08d674527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f08d674527_0_4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reconstructions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cb313f4897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cb313f4897_0_5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 Primary Modes of Variability?</a:t>
            </a:r>
            <a:endParaRPr sz="3000"/>
          </a:p>
        </p:txBody>
      </p:sp>
      <p:sp>
        <p:nvSpPr>
          <p:cNvPr id="272" name="Google Shape;272;gcb313f4897_0_52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cb313f4897_0_52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cb313f4897_0_52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cb313f4897_0_52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cb313f4897_0_52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cb313f4897_0_52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cb313f4897_0_52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cb313f4897_0_52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cb313f4897_0_52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cb313f4897_0_52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cb313f4897_0_52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b313f4897_0_52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cb313f4897_0_52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cb313f4897_0_52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b313f4897_0_52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cb313f4897_0_52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f597519329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f597519329_0_81"/>
          <p:cNvSpPr txBox="1"/>
          <p:nvPr>
            <p:ph type="title"/>
          </p:nvPr>
        </p:nvSpPr>
        <p:spPr>
          <a:xfrm>
            <a:off x="750300" y="-66810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abs(PCA1) loading &gt; 0.14. 2 groups</a:t>
            </a:r>
            <a:endParaRPr sz="3000"/>
          </a:p>
        </p:txBody>
      </p:sp>
      <p:sp>
        <p:nvSpPr>
          <p:cNvPr id="295" name="Google Shape;295;gf597519329_0_81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f597519329_0_81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f597519329_0_81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f597519329_0_81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f597519329_0_81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f597519329_0_81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597519329_0_81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597519329_0_81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f597519329_0_81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f597519329_0_81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f597519329_0_81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f597519329_0_81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f597519329_0_81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f597519329_0_81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597519329_0_81"/>
          <p:cNvSpPr/>
          <p:nvPr/>
        </p:nvSpPr>
        <p:spPr>
          <a:xfrm>
            <a:off x="3067375" y="27454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f597519329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f597519329_0_5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max(abs(PCA1,PCA2)) loading &gt; 0.14. 3 groups</a:t>
            </a:r>
            <a:endParaRPr sz="3000"/>
          </a:p>
        </p:txBody>
      </p:sp>
      <p:sp>
        <p:nvSpPr>
          <p:cNvPr id="317" name="Google Shape;317;gf597519329_0_52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f597519329_0_52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f597519329_0_52"/>
          <p:cNvSpPr/>
          <p:nvPr/>
        </p:nvSpPr>
        <p:spPr>
          <a:xfrm>
            <a:off x="667886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597519329_0_52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f597519329_0_52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f597519329_0_52"/>
          <p:cNvSpPr/>
          <p:nvPr/>
        </p:nvSpPr>
        <p:spPr>
          <a:xfrm>
            <a:off x="8023160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f597519329_0_52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f597519329_0_52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597519329_0_52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f597519329_0_52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f597519329_0_52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597519329_0_52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f597519329_0_52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597519329_0_52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f597519329_0_52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f597519329_0_52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f597519329_0_52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597519329_0_52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f597519329_0_52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f597519329_0_52"/>
          <p:cNvSpPr/>
          <p:nvPr/>
        </p:nvSpPr>
        <p:spPr>
          <a:xfrm>
            <a:off x="5988575" y="20413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f597519329_0_52"/>
          <p:cNvSpPr/>
          <p:nvPr/>
        </p:nvSpPr>
        <p:spPr>
          <a:xfrm>
            <a:off x="9063350" y="45003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f59751932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f597519329_0_2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max(abs(PCA1,PCA2,PCA3)) loading &gt; 0.14. 4 groups</a:t>
            </a:r>
            <a:endParaRPr sz="3000"/>
          </a:p>
        </p:txBody>
      </p:sp>
      <p:sp>
        <p:nvSpPr>
          <p:cNvPr id="345" name="Google Shape;345;gf597519329_0_26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f597519329_0_26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597519329_0_26"/>
          <p:cNvSpPr/>
          <p:nvPr/>
        </p:nvSpPr>
        <p:spPr>
          <a:xfrm>
            <a:off x="6661275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f597519329_0_26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f597519329_0_26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f597519329_0_26"/>
          <p:cNvSpPr/>
          <p:nvPr/>
        </p:nvSpPr>
        <p:spPr>
          <a:xfrm>
            <a:off x="80055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f597519329_0_26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f597519329_0_26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f597519329_0_26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f597519329_0_26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597519329_0_26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f597519329_0_26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597519329_0_26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597519329_0_26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f597519329_0_26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f597519329_0_26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597519329_0_26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597519329_0_26"/>
          <p:cNvSpPr/>
          <p:nvPr/>
        </p:nvSpPr>
        <p:spPr>
          <a:xfrm>
            <a:off x="6116500" y="15919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f597519329_0_26"/>
          <p:cNvSpPr/>
          <p:nvPr/>
        </p:nvSpPr>
        <p:spPr>
          <a:xfrm>
            <a:off x="5864550" y="1128975"/>
            <a:ext cx="980400" cy="3753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f9054f8f7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f9054f8f7c_0_0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 max(abs(PCA1,PCA2)) loading &gt; 0.14. 3 groups</a:t>
            </a:r>
            <a:endParaRPr sz="3000"/>
          </a:p>
        </p:txBody>
      </p:sp>
      <p:sp>
        <p:nvSpPr>
          <p:cNvPr id="371" name="Google Shape;371;gf9054f8f7c_0_0"/>
          <p:cNvSpPr/>
          <p:nvPr/>
        </p:nvSpPr>
        <p:spPr>
          <a:xfrm>
            <a:off x="5902650" y="2490725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f9054f8f7c_0_0"/>
          <p:cNvSpPr/>
          <p:nvPr/>
        </p:nvSpPr>
        <p:spPr>
          <a:xfrm>
            <a:off x="6730650" y="2891050"/>
            <a:ext cx="980400" cy="4617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f9054f8f7c_0_0"/>
          <p:cNvSpPr/>
          <p:nvPr/>
        </p:nvSpPr>
        <p:spPr>
          <a:xfrm>
            <a:off x="667886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f9054f8f7c_0_0"/>
          <p:cNvSpPr/>
          <p:nvPr/>
        </p:nvSpPr>
        <p:spPr>
          <a:xfrm>
            <a:off x="7888425" y="24907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f9054f8f7c_0_0"/>
          <p:cNvSpPr/>
          <p:nvPr/>
        </p:nvSpPr>
        <p:spPr>
          <a:xfrm>
            <a:off x="7102550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9054f8f7c_0_0"/>
          <p:cNvSpPr/>
          <p:nvPr/>
        </p:nvSpPr>
        <p:spPr>
          <a:xfrm>
            <a:off x="8023160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f9054f8f7c_0_0"/>
          <p:cNvSpPr/>
          <p:nvPr/>
        </p:nvSpPr>
        <p:spPr>
          <a:xfrm>
            <a:off x="8985975" y="31685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f9054f8f7c_0_0"/>
          <p:cNvSpPr/>
          <p:nvPr/>
        </p:nvSpPr>
        <p:spPr>
          <a:xfrm>
            <a:off x="8985975" y="21154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f9054f8f7c_0_0"/>
          <p:cNvSpPr/>
          <p:nvPr/>
        </p:nvSpPr>
        <p:spPr>
          <a:xfrm>
            <a:off x="6116500" y="4011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f9054f8f7c_0_0"/>
          <p:cNvSpPr/>
          <p:nvPr/>
        </p:nvSpPr>
        <p:spPr>
          <a:xfrm>
            <a:off x="8239900" y="1391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f9054f8f7c_0_0"/>
          <p:cNvSpPr/>
          <p:nvPr/>
        </p:nvSpPr>
        <p:spPr>
          <a:xfrm>
            <a:off x="4800625" y="88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9054f8f7c_0_0"/>
          <p:cNvSpPr/>
          <p:nvPr/>
        </p:nvSpPr>
        <p:spPr>
          <a:xfrm>
            <a:off x="2991175" y="19857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9054f8f7c_0_0"/>
          <p:cNvSpPr/>
          <p:nvPr/>
        </p:nvSpPr>
        <p:spPr>
          <a:xfrm>
            <a:off x="35700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f9054f8f7c_0_0"/>
          <p:cNvSpPr/>
          <p:nvPr/>
        </p:nvSpPr>
        <p:spPr>
          <a:xfrm>
            <a:off x="2589675" y="16104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f9054f8f7c_0_0"/>
          <p:cNvSpPr/>
          <p:nvPr/>
        </p:nvSpPr>
        <p:spPr>
          <a:xfrm>
            <a:off x="3355100" y="33527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9054f8f7c_0_0"/>
          <p:cNvSpPr/>
          <p:nvPr/>
        </p:nvSpPr>
        <p:spPr>
          <a:xfrm>
            <a:off x="3067375" y="2793200"/>
            <a:ext cx="904200" cy="375300"/>
          </a:xfrm>
          <a:prstGeom prst="rect">
            <a:avLst/>
          </a:prstGeom>
          <a:noFill/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f9054f8f7c_0_0"/>
          <p:cNvSpPr/>
          <p:nvPr/>
        </p:nvSpPr>
        <p:spPr>
          <a:xfrm>
            <a:off x="8082950" y="17670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9054f8f7c_0_0"/>
          <p:cNvSpPr/>
          <p:nvPr/>
        </p:nvSpPr>
        <p:spPr>
          <a:xfrm>
            <a:off x="2743125" y="23610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f9054f8f7c_0_0"/>
          <p:cNvSpPr/>
          <p:nvPr/>
        </p:nvSpPr>
        <p:spPr>
          <a:xfrm>
            <a:off x="3736700" y="1139250"/>
            <a:ext cx="980400" cy="3753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f9054f8f7c_0_0"/>
          <p:cNvSpPr/>
          <p:nvPr/>
        </p:nvSpPr>
        <p:spPr>
          <a:xfrm>
            <a:off x="5988575" y="2041325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9054f8f7c_0_0"/>
          <p:cNvSpPr/>
          <p:nvPr/>
        </p:nvSpPr>
        <p:spPr>
          <a:xfrm>
            <a:off x="9063350" y="4500300"/>
            <a:ext cx="980400" cy="3753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gf9054f8f7c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b313f4897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Cody figure</a:t>
            </a:r>
            <a:endParaRPr/>
          </a:p>
        </p:txBody>
      </p:sp>
      <p:pic>
        <p:nvPicPr>
          <p:cNvPr id="404" name="Google Shape;404;gcb313f4897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244" y="0"/>
            <a:ext cx="1028951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cb313f4897_0_94"/>
          <p:cNvSpPr/>
          <p:nvPr/>
        </p:nvSpPr>
        <p:spPr>
          <a:xfrm>
            <a:off x="1983525" y="109125"/>
            <a:ext cx="9122400" cy="2535000"/>
          </a:xfrm>
          <a:prstGeom prst="rect">
            <a:avLst/>
          </a:prstGeom>
          <a:noFill/>
          <a:ln cap="flat" cmpd="sng" w="76200">
            <a:solidFill>
              <a:srgbClr val="7651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cb313f4897_0_94"/>
          <p:cNvSpPr/>
          <p:nvPr/>
        </p:nvSpPr>
        <p:spPr>
          <a:xfrm>
            <a:off x="1983525" y="3538125"/>
            <a:ext cx="9122400" cy="25350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1400de611_0_67"/>
          <p:cNvSpPr txBox="1"/>
          <p:nvPr>
            <p:ph type="title"/>
          </p:nvPr>
        </p:nvSpPr>
        <p:spPr>
          <a:xfrm>
            <a:off x="1593300" y="286350"/>
            <a:ext cx="9005400" cy="7848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Few global multi-proxy hydroclimate reconstructions are </a:t>
            </a:r>
            <a:endParaRPr sz="3000"/>
          </a:p>
        </p:txBody>
      </p:sp>
      <p:pic>
        <p:nvPicPr>
          <p:cNvPr descr="figure2" id="105" name="Google Shape;105;gf1400de611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86" y="1419750"/>
            <a:ext cx="6332015" cy="5278226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gure5" id="106" name="Google Shape;106;gf1400de611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25" y="1419750"/>
            <a:ext cx="3540801" cy="5278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gure1" id="107" name="Google Shape;107;gf1400de611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238" y="3803350"/>
            <a:ext cx="6698701" cy="28946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8" name="Google Shape;108;gf1400de611_0_67"/>
          <p:cNvGrpSpPr/>
          <p:nvPr/>
        </p:nvGrpSpPr>
        <p:grpSpPr>
          <a:xfrm>
            <a:off x="1450075" y="1419750"/>
            <a:ext cx="9148500" cy="4789900"/>
            <a:chOff x="1450075" y="1419750"/>
            <a:chExt cx="9148500" cy="4789900"/>
          </a:xfrm>
        </p:grpSpPr>
        <p:sp>
          <p:nvSpPr>
            <p:cNvPr id="109" name="Google Shape;109;gf1400de611_0_67"/>
            <p:cNvSpPr/>
            <p:nvPr/>
          </p:nvSpPr>
          <p:spPr>
            <a:xfrm>
              <a:off x="1450075" y="1419750"/>
              <a:ext cx="1637700" cy="19407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f1400de611_0_67"/>
            <p:cNvSpPr/>
            <p:nvPr/>
          </p:nvSpPr>
          <p:spPr>
            <a:xfrm>
              <a:off x="8960875" y="3803350"/>
              <a:ext cx="1637700" cy="2406300"/>
            </a:xfrm>
            <a:prstGeom prst="rect">
              <a:avLst/>
            </a:prstGeom>
            <a:noFill/>
            <a:ln cap="flat" cmpd="sng" w="762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gf1400de611_0_67"/>
          <p:cNvGrpSpPr/>
          <p:nvPr/>
        </p:nvGrpSpPr>
        <p:grpSpPr>
          <a:xfrm>
            <a:off x="1450075" y="3360450"/>
            <a:ext cx="7762150" cy="3035500"/>
            <a:chOff x="1450075" y="3360450"/>
            <a:chExt cx="7762150" cy="3035500"/>
          </a:xfrm>
        </p:grpSpPr>
        <p:sp>
          <p:nvSpPr>
            <p:cNvPr id="112" name="Google Shape;112;gf1400de611_0_67"/>
            <p:cNvSpPr/>
            <p:nvPr/>
          </p:nvSpPr>
          <p:spPr>
            <a:xfrm>
              <a:off x="1450075" y="3360450"/>
              <a:ext cx="1637700" cy="3035400"/>
            </a:xfrm>
            <a:prstGeom prst="rect">
              <a:avLst/>
            </a:prstGeom>
            <a:noFill/>
            <a:ln cap="flat" cmpd="sng" w="762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f1400de611_0_67"/>
            <p:cNvSpPr/>
            <p:nvPr/>
          </p:nvSpPr>
          <p:spPr>
            <a:xfrm>
              <a:off x="7078625" y="3803350"/>
              <a:ext cx="2133600" cy="2592600"/>
            </a:xfrm>
            <a:prstGeom prst="rect">
              <a:avLst/>
            </a:prstGeom>
            <a:noFill/>
            <a:ln cap="flat" cmpd="sng" w="76200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f1400de611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f1400de611_0_13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Slope of proxy </a:t>
            </a:r>
            <a:r>
              <a:rPr lang="en-US" sz="3000"/>
              <a:t>composites</a:t>
            </a:r>
            <a:r>
              <a:rPr lang="en-US" sz="3000"/>
              <a:t> over various </a:t>
            </a:r>
            <a:r>
              <a:rPr lang="en-US" sz="3000"/>
              <a:t>time bins</a:t>
            </a:r>
            <a:r>
              <a:rPr lang="en-US" sz="3000"/>
              <a:t> (full, half, third)</a:t>
            </a:r>
            <a:endParaRPr sz="3000"/>
          </a:p>
        </p:txBody>
      </p:sp>
      <p:grpSp>
        <p:nvGrpSpPr>
          <p:cNvPr id="414" name="Google Shape;414;gf1400de611_0_136"/>
          <p:cNvGrpSpPr/>
          <p:nvPr/>
        </p:nvGrpSpPr>
        <p:grpSpPr>
          <a:xfrm>
            <a:off x="1077050" y="4372000"/>
            <a:ext cx="2179200" cy="1293300"/>
            <a:chOff x="838200" y="3945525"/>
            <a:chExt cx="2179200" cy="1293300"/>
          </a:xfrm>
        </p:grpSpPr>
        <p:sp>
          <p:nvSpPr>
            <p:cNvPr id="415" name="Google Shape;415;gf1400de611_0_136"/>
            <p:cNvSpPr txBox="1"/>
            <p:nvPr/>
          </p:nvSpPr>
          <p:spPr>
            <a:xfrm>
              <a:off x="838200" y="4376625"/>
              <a:ext cx="1089600" cy="4311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12-6ka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6" name="Google Shape;416;gf1400de611_0_136"/>
            <p:cNvGrpSpPr/>
            <p:nvPr/>
          </p:nvGrpSpPr>
          <p:grpSpPr>
            <a:xfrm>
              <a:off x="838200" y="3945525"/>
              <a:ext cx="2179200" cy="1293300"/>
              <a:chOff x="838200" y="3945525"/>
              <a:chExt cx="2179200" cy="1293300"/>
            </a:xfrm>
          </p:grpSpPr>
          <p:sp>
            <p:nvSpPr>
              <p:cNvPr id="417" name="Google Shape;417;gf1400de611_0_136"/>
              <p:cNvSpPr txBox="1"/>
              <p:nvPr/>
            </p:nvSpPr>
            <p:spPr>
              <a:xfrm>
                <a:off x="838200" y="4807725"/>
                <a:ext cx="21762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12-0ka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gf1400de611_0_136"/>
              <p:cNvSpPr txBox="1"/>
              <p:nvPr/>
            </p:nvSpPr>
            <p:spPr>
              <a:xfrm>
                <a:off x="838200" y="3945525"/>
                <a:ext cx="7767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12-8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gf1400de611_0_136"/>
              <p:cNvSpPr txBox="1"/>
              <p:nvPr/>
            </p:nvSpPr>
            <p:spPr>
              <a:xfrm>
                <a:off x="1927800" y="4376625"/>
                <a:ext cx="10896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6-0ka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gf1400de611_0_136"/>
              <p:cNvSpPr txBox="1"/>
              <p:nvPr/>
            </p:nvSpPr>
            <p:spPr>
              <a:xfrm>
                <a:off x="1611900" y="3945525"/>
                <a:ext cx="6288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8-4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gf1400de611_0_136"/>
              <p:cNvSpPr txBox="1"/>
              <p:nvPr/>
            </p:nvSpPr>
            <p:spPr>
              <a:xfrm>
                <a:off x="2240700" y="3945525"/>
                <a:ext cx="776700" cy="431100"/>
              </a:xfrm>
              <a:prstGeom prst="rect">
                <a:avLst/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latin typeface="Calibri"/>
                    <a:ea typeface="Calibri"/>
                    <a:cs typeface="Calibri"/>
                    <a:sym typeface="Calibri"/>
                  </a:rPr>
                  <a:t>4-0</a:t>
                </a:r>
                <a:endParaRPr b="1" sz="16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gf1400de611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f1400de611_0_146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</a:t>
            </a:r>
            <a:r>
              <a:rPr lang="en-US" sz="3000"/>
              <a:t> composites compared to HaCM (yellow) and TraCE (red)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f00ee6abf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f00ee6abf5_0_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compared to HaCM (yellow) and TraCE (red)</a:t>
            </a:r>
            <a:endParaRPr sz="3000"/>
          </a:p>
        </p:txBody>
      </p:sp>
      <p:pic>
        <p:nvPicPr>
          <p:cNvPr id="436" name="Google Shape;436;gf00ee6abf5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f1400de611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f1400de611_0_195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Proxy composites compared to HaCM (yellow) and TraCE (red)</a:t>
            </a:r>
            <a:endParaRPr sz="3000"/>
          </a:p>
        </p:txBody>
      </p:sp>
      <p:grpSp>
        <p:nvGrpSpPr>
          <p:cNvPr id="444" name="Google Shape;444;gf1400de611_0_195"/>
          <p:cNvGrpSpPr/>
          <p:nvPr/>
        </p:nvGrpSpPr>
        <p:grpSpPr>
          <a:xfrm>
            <a:off x="1835175" y="4155975"/>
            <a:ext cx="1272600" cy="923400"/>
            <a:chOff x="1487050" y="4048700"/>
            <a:chExt cx="1272600" cy="923400"/>
          </a:xfrm>
        </p:grpSpPr>
        <p:sp>
          <p:nvSpPr>
            <p:cNvPr id="445" name="Google Shape;445;gf1400de611_0_195"/>
            <p:cNvSpPr txBox="1"/>
            <p:nvPr/>
          </p:nvSpPr>
          <p:spPr>
            <a:xfrm>
              <a:off x="14870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gf1400de611_0_195"/>
            <p:cNvSpPr txBox="1"/>
            <p:nvPr/>
          </p:nvSpPr>
          <p:spPr>
            <a:xfrm>
              <a:off x="19112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gf1400de611_0_195"/>
            <p:cNvSpPr txBox="1"/>
            <p:nvPr/>
          </p:nvSpPr>
          <p:spPr>
            <a:xfrm>
              <a:off x="2335450" y="4048700"/>
              <a:ext cx="424200" cy="923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b313f4897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cb313f4897_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gcb313f489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7" y="366637"/>
            <a:ext cx="11577825" cy="61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f1400de611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f1400de611_0_13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</a:t>
            </a:r>
            <a:r>
              <a:rPr lang="en-US" sz="3000"/>
              <a:t> of Proxy and Model Slopes - </a:t>
            </a:r>
            <a:r>
              <a:rPr b="1" lang="en-US" sz="3000"/>
              <a:t>FULL (12ka-0ka)</a:t>
            </a:r>
            <a:endParaRPr b="1" sz="3000"/>
          </a:p>
        </p:txBody>
      </p:sp>
      <p:grpSp>
        <p:nvGrpSpPr>
          <p:cNvPr id="463" name="Google Shape;463;gf1400de611_0_131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464" name="Google Shape;464;gf1400de611_0_131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5" name="Google Shape;465;gf1400de611_0_131"/>
            <p:cNvCxnSpPr>
              <a:stCxn id="464" idx="0"/>
              <a:endCxn id="464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gf1400de611_0_131"/>
            <p:cNvCxnSpPr>
              <a:stCxn id="464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7" name="Google Shape;467;gf1400de611_0_131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gf1400de611_0_131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gf1400de611_0_131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gf1400de611_0_131"/>
          <p:cNvSpPr/>
          <p:nvPr/>
        </p:nvSpPr>
        <p:spPr>
          <a:xfrm>
            <a:off x="4988150" y="7498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f1400de611_0_131"/>
          <p:cNvSpPr/>
          <p:nvPr/>
        </p:nvSpPr>
        <p:spPr>
          <a:xfrm>
            <a:off x="9136100" y="29747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f1400de611_0_131"/>
          <p:cNvSpPr/>
          <p:nvPr/>
        </p:nvSpPr>
        <p:spPr>
          <a:xfrm>
            <a:off x="6207800" y="38915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f1400de611_0_131"/>
          <p:cNvSpPr/>
          <p:nvPr/>
        </p:nvSpPr>
        <p:spPr>
          <a:xfrm>
            <a:off x="8463800" y="20876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f1400de611_0_131"/>
          <p:cNvSpPr/>
          <p:nvPr/>
        </p:nvSpPr>
        <p:spPr>
          <a:xfrm>
            <a:off x="6880100" y="26507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f1400de611_0_131"/>
          <p:cNvSpPr/>
          <p:nvPr/>
        </p:nvSpPr>
        <p:spPr>
          <a:xfrm>
            <a:off x="5535500" y="23207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f1400de611_0_131"/>
          <p:cNvSpPr/>
          <p:nvPr/>
        </p:nvSpPr>
        <p:spPr>
          <a:xfrm>
            <a:off x="9136100" y="19784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f1400de611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f1400de611_0_165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Proxy and Model Slopes - </a:t>
            </a:r>
            <a:r>
              <a:rPr b="1" lang="en-US" sz="3000"/>
              <a:t>EARLY (12ka-6ka)</a:t>
            </a:r>
            <a:endParaRPr b="1" sz="3000"/>
          </a:p>
        </p:txBody>
      </p:sp>
      <p:grpSp>
        <p:nvGrpSpPr>
          <p:cNvPr id="484" name="Google Shape;484;gf1400de611_0_165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485" name="Google Shape;485;gf1400de611_0_165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6" name="Google Shape;486;gf1400de611_0_165"/>
            <p:cNvCxnSpPr>
              <a:stCxn id="485" idx="0"/>
              <a:endCxn id="485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gf1400de611_0_165"/>
            <p:cNvCxnSpPr>
              <a:stCxn id="485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8" name="Google Shape;488;gf1400de611_0_165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f1400de611_0_165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gf1400de611_0_165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gf1400de611_0_165"/>
          <p:cNvSpPr/>
          <p:nvPr/>
        </p:nvSpPr>
        <p:spPr>
          <a:xfrm>
            <a:off x="6817875" y="33637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f1400de611_0_165"/>
          <p:cNvSpPr/>
          <p:nvPr/>
        </p:nvSpPr>
        <p:spPr>
          <a:xfrm>
            <a:off x="9098750" y="29747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f1400de611_0_165"/>
          <p:cNvSpPr/>
          <p:nvPr/>
        </p:nvSpPr>
        <p:spPr>
          <a:xfrm>
            <a:off x="8541650" y="12600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f1400de611_0_165"/>
          <p:cNvSpPr/>
          <p:nvPr/>
        </p:nvSpPr>
        <p:spPr>
          <a:xfrm>
            <a:off x="4959900" y="7589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f1400de611_0_165"/>
          <p:cNvSpPr/>
          <p:nvPr/>
        </p:nvSpPr>
        <p:spPr>
          <a:xfrm>
            <a:off x="3805350" y="177020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f1400de611_0_165"/>
          <p:cNvSpPr/>
          <p:nvPr/>
        </p:nvSpPr>
        <p:spPr>
          <a:xfrm>
            <a:off x="5526075" y="23786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f1400de611_0_165"/>
          <p:cNvSpPr/>
          <p:nvPr/>
        </p:nvSpPr>
        <p:spPr>
          <a:xfrm>
            <a:off x="6198375" y="38915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f1400de611_0_165"/>
          <p:cNvSpPr/>
          <p:nvPr/>
        </p:nvSpPr>
        <p:spPr>
          <a:xfrm>
            <a:off x="3216975" y="2582150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f1400de611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f1400de611_0_171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Comparison of Proxy and Model Slopes - LATE (6ka-0ka)</a:t>
            </a:r>
            <a:endParaRPr sz="3000"/>
          </a:p>
        </p:txBody>
      </p:sp>
      <p:grpSp>
        <p:nvGrpSpPr>
          <p:cNvPr id="506" name="Google Shape;506;gf1400de611_0_171"/>
          <p:cNvGrpSpPr/>
          <p:nvPr/>
        </p:nvGrpSpPr>
        <p:grpSpPr>
          <a:xfrm>
            <a:off x="1750825" y="3891550"/>
            <a:ext cx="1364700" cy="1364700"/>
            <a:chOff x="1750825" y="3891550"/>
            <a:chExt cx="1364700" cy="1364700"/>
          </a:xfrm>
        </p:grpSpPr>
        <p:sp>
          <p:nvSpPr>
            <p:cNvPr id="507" name="Google Shape;507;gf1400de611_0_171"/>
            <p:cNvSpPr/>
            <p:nvPr/>
          </p:nvSpPr>
          <p:spPr>
            <a:xfrm>
              <a:off x="1750825" y="3891550"/>
              <a:ext cx="1364700" cy="1364700"/>
            </a:xfrm>
            <a:prstGeom prst="ellipse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8" name="Google Shape;508;gf1400de611_0_171"/>
            <p:cNvCxnSpPr>
              <a:stCxn id="507" idx="0"/>
              <a:endCxn id="507" idx="4"/>
            </p:cNvCxnSpPr>
            <p:nvPr/>
          </p:nvCxnSpPr>
          <p:spPr>
            <a:xfrm>
              <a:off x="2433175" y="3891550"/>
              <a:ext cx="0" cy="1364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gf1400de611_0_171"/>
            <p:cNvCxnSpPr>
              <a:stCxn id="507" idx="2"/>
            </p:cNvCxnSpPr>
            <p:nvPr/>
          </p:nvCxnSpPr>
          <p:spPr>
            <a:xfrm>
              <a:off x="1750825" y="4573900"/>
              <a:ext cx="676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0" name="Google Shape;510;gf1400de611_0_171"/>
            <p:cNvSpPr txBox="1"/>
            <p:nvPr/>
          </p:nvSpPr>
          <p:spPr>
            <a:xfrm>
              <a:off x="2599475" y="435835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gf1400de611_0_171"/>
            <p:cNvSpPr txBox="1"/>
            <p:nvPr/>
          </p:nvSpPr>
          <p:spPr>
            <a:xfrm>
              <a:off x="1993975" y="40666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f1400de611_0_171"/>
            <p:cNvSpPr txBox="1"/>
            <p:nvPr/>
          </p:nvSpPr>
          <p:spPr>
            <a:xfrm>
              <a:off x="1993975" y="4650100"/>
              <a:ext cx="286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b="1"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gf1400de611_0_171"/>
          <p:cNvSpPr/>
          <p:nvPr/>
        </p:nvSpPr>
        <p:spPr>
          <a:xfrm>
            <a:off x="6926850" y="2669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f1400de611_0_171"/>
          <p:cNvSpPr/>
          <p:nvPr/>
        </p:nvSpPr>
        <p:spPr>
          <a:xfrm>
            <a:off x="8031475" y="25235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f1400de611_0_171"/>
          <p:cNvSpPr/>
          <p:nvPr/>
        </p:nvSpPr>
        <p:spPr>
          <a:xfrm>
            <a:off x="5532625" y="23772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f1400de611_0_171"/>
          <p:cNvSpPr/>
          <p:nvPr/>
        </p:nvSpPr>
        <p:spPr>
          <a:xfrm>
            <a:off x="9136100" y="295907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f1400de611_0_171"/>
          <p:cNvSpPr/>
          <p:nvPr/>
        </p:nvSpPr>
        <p:spPr>
          <a:xfrm>
            <a:off x="3204850" y="2669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f1400de611_0_171"/>
          <p:cNvSpPr/>
          <p:nvPr/>
        </p:nvSpPr>
        <p:spPr>
          <a:xfrm>
            <a:off x="3204850" y="1704925"/>
            <a:ext cx="672300" cy="672300"/>
          </a:xfrm>
          <a:prstGeom prst="ellipse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f1400de611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5" y="0"/>
            <a:ext cx="116075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f1400de611_0_182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Wetting Stripes (1ka bins)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gf1400de611_0_188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292205" y="0"/>
            <a:ext cx="1160758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f1400de611_0_188"/>
          <p:cNvSpPr txBox="1"/>
          <p:nvPr>
            <p:ph type="title"/>
          </p:nvPr>
        </p:nvSpPr>
        <p:spPr>
          <a:xfrm>
            <a:off x="838200" y="0"/>
            <a:ext cx="10515600" cy="6681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Warming Stripes (1ka bins)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f2d663aaf4_0_9"/>
          <p:cNvPicPr preferRelativeResize="0"/>
          <p:nvPr/>
        </p:nvPicPr>
        <p:blipFill rotWithShape="1">
          <a:blip r:embed="rId3">
            <a:alphaModFix/>
          </a:blip>
          <a:srcRect b="9003" l="0" r="0" t="8995"/>
          <a:stretch/>
        </p:blipFill>
        <p:spPr>
          <a:xfrm>
            <a:off x="2247725" y="1881000"/>
            <a:ext cx="7696573" cy="47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f2d663aaf4_0_9"/>
          <p:cNvSpPr txBox="1"/>
          <p:nvPr>
            <p:ph type="title"/>
          </p:nvPr>
        </p:nvSpPr>
        <p:spPr>
          <a:xfrm>
            <a:off x="838200" y="286350"/>
            <a:ext cx="10515600" cy="1325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Initial work: compile a hydroclimate (P and P-E) </a:t>
            </a:r>
            <a:r>
              <a:rPr lang="en-US" sz="3000"/>
              <a:t>sensitive</a:t>
            </a:r>
            <a:r>
              <a:rPr lang="en-US" sz="3000"/>
              <a:t> dataset</a:t>
            </a:r>
            <a:endParaRPr sz="3000"/>
          </a:p>
        </p:txBody>
      </p:sp>
      <p:sp>
        <p:nvSpPr>
          <p:cNvPr id="121" name="Google Shape;121;gf2d663aaf4_0_9"/>
          <p:cNvSpPr txBox="1"/>
          <p:nvPr/>
        </p:nvSpPr>
        <p:spPr>
          <a:xfrm>
            <a:off x="443525" y="2098325"/>
            <a:ext cx="259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Also Routson et al. 2018 (MidLats) can’t find info on QC sheet to search by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08d67452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539" name="Google Shape;539;gf08d674527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Decide what I want to say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Proxy-model agreement == model-model agreement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 regions with agreement reflect more signal (greater magnitude changes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Monsoon signal more widespread in proxy data than models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Similar agreement with late Holocene Temperature?\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2b7f7f632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</p:txBody>
      </p:sp>
      <p:sp>
        <p:nvSpPr>
          <p:cNvPr id="546" name="Google Shape;546;gf2b7f7f632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Always more metadata to add/standardize (publication)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Write manuscript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Data Assimilation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2b7f7f632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f2b7f7f632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59" name="Google Shape;55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560" name="Google Shape;56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219943"/>
            <a:ext cx="8432800" cy="36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66" name="Google Shape;56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72" name="Google Shape;57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78" name="Google Shape;57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1719"/>
            <a:ext cx="105156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 3: Cluster results</a:t>
            </a:r>
            <a:endParaRPr/>
          </a:p>
        </p:txBody>
      </p:sp>
      <p:pic>
        <p:nvPicPr>
          <p:cNvPr id="585" name="Google Shape;58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7" y="1760771"/>
            <a:ext cx="8145426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</a:t>
            </a:r>
            <a:endParaRPr/>
          </a:p>
        </p:txBody>
      </p:sp>
      <p:pic>
        <p:nvPicPr>
          <p:cNvPr id="592" name="Google Shape;59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1400de611_0_41"/>
          <p:cNvSpPr txBox="1"/>
          <p:nvPr>
            <p:ph type="title"/>
          </p:nvPr>
        </p:nvSpPr>
        <p:spPr>
          <a:xfrm>
            <a:off x="838200" y="2985150"/>
            <a:ext cx="10515600" cy="13257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Searched public repositories for individual records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as well as previous data </a:t>
            </a:r>
            <a:r>
              <a:rPr lang="en-US" sz="3000"/>
              <a:t>compilations</a:t>
            </a:r>
            <a:endParaRPr sz="3000"/>
          </a:p>
        </p:txBody>
      </p:sp>
      <p:pic>
        <p:nvPicPr>
          <p:cNvPr id="128" name="Google Shape;128;gf1400de61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3431"/>
            <a:ext cx="12192001" cy="236457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9" name="Google Shape;129;gf1400de611_0_41"/>
          <p:cNvGrpSpPr/>
          <p:nvPr/>
        </p:nvGrpSpPr>
        <p:grpSpPr>
          <a:xfrm>
            <a:off x="-35525" y="0"/>
            <a:ext cx="12263050" cy="2802600"/>
            <a:chOff x="0" y="1690825"/>
            <a:chExt cx="12263050" cy="2802600"/>
          </a:xfrm>
        </p:grpSpPr>
        <p:pic>
          <p:nvPicPr>
            <p:cNvPr id="130" name="Google Shape;130;gf1400de611_0_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690825"/>
              <a:ext cx="9584507" cy="28026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noaa logo" id="131" name="Google Shape;131;gf1400de611_0_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60450" y="1690825"/>
              <a:ext cx="2802600" cy="28026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f2b7f7f632_0_40"/>
          <p:cNvGrpSpPr/>
          <p:nvPr/>
        </p:nvGrpSpPr>
        <p:grpSpPr>
          <a:xfrm>
            <a:off x="6110425" y="0"/>
            <a:ext cx="6081575" cy="3750475"/>
            <a:chOff x="6110425" y="0"/>
            <a:chExt cx="6081575" cy="3750475"/>
          </a:xfrm>
        </p:grpSpPr>
        <p:pic>
          <p:nvPicPr>
            <p:cNvPr id="138" name="Google Shape;138;gf2b7f7f632_0_40"/>
            <p:cNvPicPr preferRelativeResize="0"/>
            <p:nvPr/>
          </p:nvPicPr>
          <p:blipFill rotWithShape="1">
            <a:blip r:embed="rId3">
              <a:alphaModFix/>
            </a:blip>
            <a:srcRect b="43130" l="0" r="0" t="3284"/>
            <a:stretch/>
          </p:blipFill>
          <p:spPr>
            <a:xfrm>
              <a:off x="6272749" y="1497800"/>
              <a:ext cx="5756926" cy="225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gf2b7f7f632_0_40"/>
            <p:cNvPicPr preferRelativeResize="0"/>
            <p:nvPr/>
          </p:nvPicPr>
          <p:blipFill rotWithShape="1">
            <a:blip r:embed="rId4">
              <a:alphaModFix/>
            </a:blip>
            <a:srcRect b="7859" l="0" r="0" t="0"/>
            <a:stretch/>
          </p:blipFill>
          <p:spPr>
            <a:xfrm>
              <a:off x="6110425" y="0"/>
              <a:ext cx="6081575" cy="1601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gf2b7f7f632_0_40"/>
          <p:cNvGrpSpPr/>
          <p:nvPr/>
        </p:nvGrpSpPr>
        <p:grpSpPr>
          <a:xfrm>
            <a:off x="-14425" y="0"/>
            <a:ext cx="6110426" cy="3643341"/>
            <a:chOff x="-14425" y="0"/>
            <a:chExt cx="6110426" cy="3643341"/>
          </a:xfrm>
        </p:grpSpPr>
        <p:pic>
          <p:nvPicPr>
            <p:cNvPr id="141" name="Google Shape;141;gf2b7f7f632_0_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6081575" cy="171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42" name="Google Shape;142;gf2b7f7f632_0_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4425" y="1604925"/>
              <a:ext cx="6110426" cy="20384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gf2b7f7f632_0_40"/>
          <p:cNvGrpSpPr/>
          <p:nvPr/>
        </p:nvGrpSpPr>
        <p:grpSpPr>
          <a:xfrm>
            <a:off x="-28850" y="3629791"/>
            <a:ext cx="6110427" cy="3174132"/>
            <a:chOff x="-28850" y="3629791"/>
            <a:chExt cx="6110427" cy="3174132"/>
          </a:xfrm>
        </p:grpSpPr>
        <p:pic>
          <p:nvPicPr>
            <p:cNvPr id="144" name="Google Shape;144;gf2b7f7f632_0_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8850" y="3629791"/>
              <a:ext cx="6110427" cy="1095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gf2b7f7f632_0_40"/>
            <p:cNvPicPr preferRelativeResize="0"/>
            <p:nvPr/>
          </p:nvPicPr>
          <p:blipFill rotWithShape="1">
            <a:blip r:embed="rId8">
              <a:alphaModFix/>
            </a:blip>
            <a:srcRect b="62876" l="0" r="0" t="0"/>
            <a:stretch/>
          </p:blipFill>
          <p:spPr>
            <a:xfrm>
              <a:off x="382775" y="4765500"/>
              <a:ext cx="5287178" cy="2038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gf2b7f7f632_0_40"/>
          <p:cNvGrpSpPr/>
          <p:nvPr/>
        </p:nvGrpSpPr>
        <p:grpSpPr>
          <a:xfrm>
            <a:off x="6110425" y="3643346"/>
            <a:ext cx="6110426" cy="3214654"/>
            <a:chOff x="6110425" y="3643346"/>
            <a:chExt cx="6110426" cy="3214654"/>
          </a:xfrm>
        </p:grpSpPr>
        <p:pic>
          <p:nvPicPr>
            <p:cNvPr id="147" name="Google Shape;147;gf2b7f7f632_0_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10425" y="3643346"/>
              <a:ext cx="6110426" cy="1068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gf2b7f7f632_0_40"/>
            <p:cNvPicPr preferRelativeResize="0"/>
            <p:nvPr/>
          </p:nvPicPr>
          <p:blipFill rotWithShape="1">
            <a:blip r:embed="rId10">
              <a:alphaModFix/>
            </a:blip>
            <a:srcRect b="40415" l="0" r="0" t="0"/>
            <a:stretch/>
          </p:blipFill>
          <p:spPr>
            <a:xfrm>
              <a:off x="6458962" y="4711425"/>
              <a:ext cx="5384507" cy="2146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9" name="Google Shape;149;gf2b7f7f632_0_40"/>
          <p:cNvCxnSpPr/>
          <p:nvPr/>
        </p:nvCxnSpPr>
        <p:spPr>
          <a:xfrm>
            <a:off x="6096000" y="14250"/>
            <a:ext cx="0" cy="6829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gf2b7f7f632_0_40"/>
          <p:cNvCxnSpPr/>
          <p:nvPr/>
        </p:nvCxnSpPr>
        <p:spPr>
          <a:xfrm>
            <a:off x="-124950" y="3643350"/>
            <a:ext cx="12441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4a4f667f7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058" y="0"/>
            <a:ext cx="5067942" cy="68580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gf4a4f667f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300" y="0"/>
            <a:ext cx="3969200" cy="5358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gf4a4f667f7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2570825"/>
            <a:ext cx="6365801" cy="4287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f2d663aaf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857" y="0"/>
            <a:ext cx="3993143" cy="29765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gf2d663aaf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76556"/>
            <a:ext cx="12192000" cy="388143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gf2d663aaf4_0_3"/>
          <p:cNvSpPr txBox="1"/>
          <p:nvPr>
            <p:ph type="title"/>
          </p:nvPr>
        </p:nvSpPr>
        <p:spPr>
          <a:xfrm>
            <a:off x="382750" y="408575"/>
            <a:ext cx="6653100" cy="2159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 </a:t>
            </a:r>
            <a:r>
              <a:rPr lang="en-US" sz="3000"/>
              <a:t>Management</a:t>
            </a:r>
            <a:r>
              <a:rPr lang="en-US" sz="3000"/>
              <a:t>: Convert to LiPD format and add climate/seasonality metadata based on original author </a:t>
            </a:r>
            <a:r>
              <a:rPr lang="en-US" sz="3000"/>
              <a:t>interpretations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"/>
          <p:cNvPicPr preferRelativeResize="0"/>
          <p:nvPr/>
        </p:nvPicPr>
        <p:blipFill rotWithShape="1">
          <a:blip r:embed="rId3">
            <a:alphaModFix/>
          </a:blip>
          <a:srcRect b="9951" l="18864" r="29394" t="11444"/>
          <a:stretch/>
        </p:blipFill>
        <p:spPr>
          <a:xfrm>
            <a:off x="1581863" y="0"/>
            <a:ext cx="902826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2021-08-23T00:18:52Z</dcterms:created>
  <dc:creator>Christopher Lewis Hancock</dc:creator>
</cp:coreProperties>
</file>